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0"/>
  </p:notesMasterIdLst>
  <p:sldIdLst>
    <p:sldId id="256" r:id="rId2"/>
    <p:sldId id="257" r:id="rId3"/>
    <p:sldId id="258" r:id="rId4"/>
    <p:sldId id="259" r:id="rId5"/>
    <p:sldId id="260" r:id="rId6"/>
    <p:sldId id="261" r:id="rId7"/>
    <p:sldId id="271" r:id="rId8"/>
    <p:sldId id="262" r:id="rId9"/>
    <p:sldId id="265" r:id="rId10"/>
    <p:sldId id="266" r:id="rId11"/>
    <p:sldId id="267" r:id="rId12"/>
    <p:sldId id="268" r:id="rId13"/>
    <p:sldId id="269" r:id="rId14"/>
    <p:sldId id="270" r:id="rId15"/>
    <p:sldId id="294" r:id="rId16"/>
    <p:sldId id="264" r:id="rId17"/>
    <p:sldId id="272" r:id="rId18"/>
    <p:sldId id="273" r:id="rId19"/>
    <p:sldId id="274" r:id="rId20"/>
    <p:sldId id="275" r:id="rId21"/>
    <p:sldId id="277" r:id="rId22"/>
    <p:sldId id="276" r:id="rId23"/>
    <p:sldId id="278" r:id="rId24"/>
    <p:sldId id="279" r:id="rId25"/>
    <p:sldId id="280" r:id="rId26"/>
    <p:sldId id="281" r:id="rId27"/>
    <p:sldId id="282" r:id="rId28"/>
    <p:sldId id="289" r:id="rId29"/>
    <p:sldId id="288" r:id="rId30"/>
    <p:sldId id="290" r:id="rId31"/>
    <p:sldId id="283" r:id="rId32"/>
    <p:sldId id="284" r:id="rId33"/>
    <p:sldId id="285" r:id="rId34"/>
    <p:sldId id="293" r:id="rId35"/>
    <p:sldId id="286" r:id="rId36"/>
    <p:sldId id="287" r:id="rId37"/>
    <p:sldId id="291" r:id="rId38"/>
    <p:sldId id="292" r:id="rId39"/>
  </p:sldIdLst>
  <p:sldSz cx="12192000" cy="6858000"/>
  <p:notesSz cx="6858000" cy="9144000"/>
  <p:defaultTextStyle>
    <a:defPPr>
      <a:defRPr lang="es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36719C5-F8E9-4D57-833E-DF53E6335AE5}" v="100" dt="2024-07-18T01:21:27.39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94" autoAdjust="0"/>
    <p:restoredTop sz="91800" autoAdjust="0"/>
  </p:normalViewPr>
  <p:slideViewPr>
    <p:cSldViewPr snapToGrid="0">
      <p:cViewPr varScale="1">
        <p:scale>
          <a:sx n="69" d="100"/>
          <a:sy n="69" d="100"/>
        </p:scale>
        <p:origin x="76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27DD05-7B72-4A15-8365-C770E928B8D0}" type="datetimeFigureOut">
              <a:rPr lang="es-CL" smtClean="0"/>
              <a:t>05-12-2024</a:t>
            </a:fld>
            <a:endParaRPr lang="es-C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49CC56-0335-4F54-BC84-82827A73C3A9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043271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CL" dirty="0"/>
              <a:t>Debemos contabilizar los objetos en memoria, es un recurso finito</a:t>
            </a:r>
          </a:p>
          <a:p>
            <a:endParaRPr lang="es-C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49CC56-0335-4F54-BC84-82827A73C3A9}" type="slidenum">
              <a:rPr lang="es-CL" smtClean="0"/>
              <a:t>16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1101322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49CC56-0335-4F54-BC84-82827A73C3A9}" type="slidenum">
              <a:rPr lang="es-CL" smtClean="0"/>
              <a:t>17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27716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Ejemplo</a:t>
            </a:r>
            <a:r>
              <a:rPr lang="en-US" dirty="0"/>
              <a:t> de que </a:t>
            </a:r>
            <a:r>
              <a:rPr lang="en-US" dirty="0" err="1"/>
              <a:t>hace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IA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background</a:t>
            </a:r>
            <a:endParaRPr lang="es-C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49CC56-0335-4F54-BC84-82827A73C3A9}" type="slidenum">
              <a:rPr lang="es-CL" smtClean="0"/>
              <a:t>23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1329216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dirty="0"/>
              <a:t>Ciertas técnicas proveerán un sobre </a:t>
            </a:r>
            <a:r>
              <a:rPr lang="es-CL" dirty="0" err="1"/>
              <a:t>estiado</a:t>
            </a:r>
            <a:r>
              <a:rPr lang="es-CL" dirty="0"/>
              <a:t> de palabras detectadas (</a:t>
            </a:r>
            <a:r>
              <a:rPr lang="en-US" dirty="0" err="1"/>
              <a:t>filtros</a:t>
            </a:r>
            <a:r>
              <a:rPr lang="en-US" dirty="0"/>
              <a:t> </a:t>
            </a:r>
            <a:r>
              <a:rPr lang="en-US" dirty="0" err="1"/>
              <a:t>muy</a:t>
            </a:r>
            <a:r>
              <a:rPr lang="en-US" dirty="0"/>
              <a:t> </a:t>
            </a:r>
            <a:r>
              <a:rPr lang="en-US" dirty="0" err="1"/>
              <a:t>detallados</a:t>
            </a:r>
            <a:r>
              <a:rPr lang="en-US" dirty="0"/>
              <a:t>, require </a:t>
            </a:r>
            <a:r>
              <a:rPr lang="en-US" dirty="0" err="1"/>
              <a:t>aumentar</a:t>
            </a:r>
            <a:r>
              <a:rPr lang="en-US" dirty="0"/>
              <a:t> la </a:t>
            </a:r>
            <a:r>
              <a:rPr lang="en-US" dirty="0" err="1"/>
              <a:t>dilatacion</a:t>
            </a:r>
            <a:r>
              <a:rPr lang="en-US" dirty="0"/>
              <a:t>.</a:t>
            </a:r>
            <a:endParaRPr lang="es-C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49CC56-0335-4F54-BC84-82827A73C3A9}" type="slidenum">
              <a:rPr lang="es-CL" smtClean="0"/>
              <a:t>25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9021486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49CC56-0335-4F54-BC84-82827A73C3A9}" type="slidenum">
              <a:rPr lang="es-CL" smtClean="0"/>
              <a:t>27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383742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dirty="0"/>
              <a:t>1. Aleman </a:t>
            </a:r>
            <a:r>
              <a:rPr lang="es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Lato" panose="020F0502020204030203" pitchFamily="34" charset="0"/>
              </a:rPr>
              <a:t>Schiller (</a:t>
            </a:r>
            <a:r>
              <a:rPr lang="es-US" b="0" i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Lato" panose="020F0502020204030203" pitchFamily="34" charset="0"/>
              </a:rPr>
              <a:t>Shiller</a:t>
            </a:r>
            <a:r>
              <a:rPr lang="es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Lato" panose="020F0502020204030203" pitchFamily="34" charset="0"/>
              </a:rPr>
              <a:t>)</a:t>
            </a:r>
          </a:p>
          <a:p>
            <a:br>
              <a:rPr lang="es-US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system-ui"/>
              </a:rPr>
            </a:br>
            <a:endParaRPr lang="es-C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49CC56-0335-4F54-BC84-82827A73C3A9}" type="slidenum">
              <a:rPr lang="es-CL" smtClean="0"/>
              <a:t>34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9458407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 mayor </a:t>
            </a:r>
            <a:r>
              <a:rPr lang="en-US" dirty="0" err="1"/>
              <a:t>cantidad</a:t>
            </a:r>
            <a:r>
              <a:rPr lang="en-US" dirty="0"/>
              <a:t> de </a:t>
            </a:r>
            <a:r>
              <a:rPr lang="en-US" dirty="0" err="1"/>
              <a:t>datos</a:t>
            </a:r>
            <a:r>
              <a:rPr lang="en-US" dirty="0"/>
              <a:t> es possible </a:t>
            </a:r>
            <a:r>
              <a:rPr lang="en-US" dirty="0" err="1"/>
              <a:t>generar</a:t>
            </a:r>
            <a:r>
              <a:rPr lang="en-US" dirty="0"/>
              <a:t> </a:t>
            </a:r>
            <a:endParaRPr lang="es-C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49CC56-0335-4F54-BC84-82827A73C3A9}" type="slidenum">
              <a:rPr lang="es-CL" smtClean="0"/>
              <a:t>35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9718850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El </a:t>
            </a:r>
            <a:r>
              <a:rPr lang="en-US" dirty="0" err="1"/>
              <a:t>objetivo</a:t>
            </a:r>
            <a:r>
              <a:rPr lang="en-US" dirty="0"/>
              <a:t> seria un </a:t>
            </a:r>
            <a:r>
              <a:rPr lang="en-US" dirty="0" err="1"/>
              <a:t>modelo</a:t>
            </a:r>
            <a:r>
              <a:rPr lang="en-US" dirty="0"/>
              <a:t> que </a:t>
            </a:r>
            <a:r>
              <a:rPr lang="en-US" dirty="0" err="1"/>
              <a:t>corra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wsp</a:t>
            </a:r>
            <a:r>
              <a:rPr lang="en-US" dirty="0"/>
              <a:t> y </a:t>
            </a:r>
            <a:r>
              <a:rPr lang="en-US" dirty="0" err="1"/>
              <a:t>pueda</a:t>
            </a:r>
            <a:r>
              <a:rPr lang="en-US" dirty="0"/>
              <a:t> </a:t>
            </a:r>
            <a:r>
              <a:rPr lang="en-US" dirty="0" err="1"/>
              <a:t>enviarle</a:t>
            </a:r>
            <a:r>
              <a:rPr lang="en-US" dirty="0"/>
              <a:t> la imagen de la </a:t>
            </a:r>
            <a:r>
              <a:rPr lang="en-US" dirty="0" err="1"/>
              <a:t>receta</a:t>
            </a:r>
            <a:r>
              <a:rPr lang="en-US" dirty="0"/>
              <a:t> y </a:t>
            </a:r>
            <a:r>
              <a:rPr lang="en-US" dirty="0" err="1"/>
              <a:t>entregue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respuesta</a:t>
            </a:r>
            <a:r>
              <a:rPr lang="en-US" dirty="0"/>
              <a:t>; </a:t>
            </a:r>
            <a:r>
              <a:rPr lang="en-US" dirty="0" err="1"/>
              <a:t>incluir</a:t>
            </a:r>
            <a:r>
              <a:rPr lang="en-US" dirty="0"/>
              <a:t> </a:t>
            </a:r>
            <a:r>
              <a:rPr lang="en-US" dirty="0" err="1"/>
              <a:t>posibles</a:t>
            </a:r>
            <a:r>
              <a:rPr lang="en-US" dirty="0"/>
              <a:t> </a:t>
            </a:r>
            <a:r>
              <a:rPr lang="en-US" dirty="0" err="1"/>
              <a:t>sintomas</a:t>
            </a:r>
            <a:r>
              <a:rPr lang="en-US" dirty="0"/>
              <a:t> </a:t>
            </a:r>
            <a:r>
              <a:rPr lang="en-US" dirty="0" err="1"/>
              <a:t>ademas</a:t>
            </a:r>
            <a:endParaRPr lang="es-C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49CC56-0335-4F54-BC84-82827A73C3A9}" type="slidenum">
              <a:rPr lang="es-CL" smtClean="0"/>
              <a:t>36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7780367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81C027-CE7D-556E-8A4F-78CCD3B172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s-C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FAB8CE3-1BC5-B6D2-EC41-72408CCDB0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s-C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52231F-7DB2-346C-4C1F-C26E3FAFE0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16A3B4-C27E-4E73-88AB-7C833C1ABAB8}" type="datetimeFigureOut">
              <a:rPr lang="es-CL" smtClean="0"/>
              <a:t>05-12-2024</a:t>
            </a:fld>
            <a:endParaRPr lang="es-C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9BBC06-183F-D1A4-0809-C4783805E1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F622E3-9FBE-B896-86D7-60C7DC13C0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FDEB78-4CE2-4D2C-9856-4FB9DAE4E876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120776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A24CB7-57E0-9102-C75A-2E3F1AE6A1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C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1BAC59-D2C7-1F25-9DC7-290A9C2351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C483E3-CB2B-CDE2-DFD6-FD01A6D5FA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16A3B4-C27E-4E73-88AB-7C833C1ABAB8}" type="datetimeFigureOut">
              <a:rPr lang="es-CL" smtClean="0"/>
              <a:t>05-12-2024</a:t>
            </a:fld>
            <a:endParaRPr lang="es-C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B711A3-A334-3253-64C7-DD6F0A0F9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FDB88E-28E4-FB13-60EA-793E24E54B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FDEB78-4CE2-4D2C-9856-4FB9DAE4E876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567419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714F980-D3F9-E95B-951B-B2C009E884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s-C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EF45EA-B580-B73F-7DE4-E56EAA2F3D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D20565-1FE7-E17A-6E87-7B09B50D5C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16A3B4-C27E-4E73-88AB-7C833C1ABAB8}" type="datetimeFigureOut">
              <a:rPr lang="es-CL" smtClean="0"/>
              <a:t>05-12-2024</a:t>
            </a:fld>
            <a:endParaRPr lang="es-C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D132BE-C0CB-455A-9B29-E294772F78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0F5C36-2FA9-B9EF-2516-DC66E115CE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FDEB78-4CE2-4D2C-9856-4FB9DAE4E876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0197132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FFC93-A357-C664-E30C-70BFDC4C4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C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B5191B-387B-D9A6-D811-D8F2734D44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E2F9FA-62E4-0871-A041-4F4892FA47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16A3B4-C27E-4E73-88AB-7C833C1ABAB8}" type="datetimeFigureOut">
              <a:rPr lang="es-CL" smtClean="0"/>
              <a:t>05-12-2024</a:t>
            </a:fld>
            <a:endParaRPr lang="es-C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9F9083-CB4F-A1E7-E978-86A9745C48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0CA93C-DF5C-8E01-E271-0BAE10E39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FDEB78-4CE2-4D2C-9856-4FB9DAE4E876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6302059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8BEE0C-5773-8385-DD82-14EC6016BF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s-C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3C66CB-D9A0-0FF5-488E-0B4844F442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D692A6-F463-4C91-FC16-8C37EF9C5E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16A3B4-C27E-4E73-88AB-7C833C1ABAB8}" type="datetimeFigureOut">
              <a:rPr lang="es-CL" smtClean="0"/>
              <a:t>05-12-2024</a:t>
            </a:fld>
            <a:endParaRPr lang="es-C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1ADF84-541D-55A0-FCDB-6C6695587C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943151-A1AC-1D67-BB66-C3C72BA6DB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FDEB78-4CE2-4D2C-9856-4FB9DAE4E876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2441033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E2434-9097-5855-8781-DDB1ED9174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C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E0A4CE-0F7E-871D-4CD3-D52E165548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CD5D35-234D-E2FB-3576-A8D85A52AA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E54C7D-34D2-CBD4-715D-15F7BB9CAB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16A3B4-C27E-4E73-88AB-7C833C1ABAB8}" type="datetimeFigureOut">
              <a:rPr lang="es-CL" smtClean="0"/>
              <a:t>05-12-2024</a:t>
            </a:fld>
            <a:endParaRPr lang="es-C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2E2C08-4BCE-5BF5-0191-20F95363B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C84A09-0229-17DC-B087-12E9657FA9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FDEB78-4CE2-4D2C-9856-4FB9DAE4E876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4328762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8D39DB-8089-5F35-0C03-6431659A7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C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A73723-A06A-BB25-1A84-7BB0D1A78A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CF14F6-DDB0-CCC4-4824-078BD536CB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7724640-46AD-FD3F-6518-094F17DB63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6B9147-028E-29A4-08B3-D4A87D9F34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E9D2379-A7EF-2A76-539D-C2C5C610DF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16A3B4-C27E-4E73-88AB-7C833C1ABAB8}" type="datetimeFigureOut">
              <a:rPr lang="es-CL" smtClean="0"/>
              <a:t>05-12-2024</a:t>
            </a:fld>
            <a:endParaRPr lang="es-C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33176D2-2E48-1014-6415-15BB6C12DD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F4F2FDD-F727-E9F3-111C-893CDFEC9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FDEB78-4CE2-4D2C-9856-4FB9DAE4E876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9685842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ADE2D-3E89-511F-68EC-622C33E5F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C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1FE6A5E-9447-EE00-0E9A-0E783EBEAA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16A3B4-C27E-4E73-88AB-7C833C1ABAB8}" type="datetimeFigureOut">
              <a:rPr lang="es-CL" smtClean="0"/>
              <a:t>05-12-2024</a:t>
            </a:fld>
            <a:endParaRPr lang="es-C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A5A9B2-3E52-13A7-A512-96AE1151F2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9C8B4D-46E2-0F45-7860-086674D9F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FDEB78-4CE2-4D2C-9856-4FB9DAE4E876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7655576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C77FBEB-13EC-2178-163D-DF6DE02520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16A3B4-C27E-4E73-88AB-7C833C1ABAB8}" type="datetimeFigureOut">
              <a:rPr lang="es-CL" smtClean="0"/>
              <a:t>05-12-2024</a:t>
            </a:fld>
            <a:endParaRPr lang="es-C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4FD96E1-7E8C-4C1E-4197-4FE501155B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FDDBFE-E2B8-68DC-598C-89D1A24DF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FDEB78-4CE2-4D2C-9856-4FB9DAE4E876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581790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475206-E0DE-A0E5-96BE-8941C1203B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C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6B14FF-B09C-43FA-21B9-3B84FB3222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2BA674-D37E-E9F0-37DE-7CF83AD542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5B8867-418A-AB2F-C1FA-580F96A756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16A3B4-C27E-4E73-88AB-7C833C1ABAB8}" type="datetimeFigureOut">
              <a:rPr lang="es-CL" smtClean="0"/>
              <a:t>05-12-2024</a:t>
            </a:fld>
            <a:endParaRPr lang="es-C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BE6C83-C793-F458-5509-87BAA19A2D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370DFA-BCB3-95AA-5F5A-DBB106141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FDEB78-4CE2-4D2C-9856-4FB9DAE4E876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8534332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A45211-6773-6D6B-FB9E-3FD863CF6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C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0CF9A78-5D38-56BC-394E-ED4F6F2EA09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68AC22-E82D-FA65-D5C9-347690E80E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986913-2A7A-BFF0-CFFE-FD05B6E71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16A3B4-C27E-4E73-88AB-7C833C1ABAB8}" type="datetimeFigureOut">
              <a:rPr lang="es-CL" smtClean="0"/>
              <a:t>05-12-2024</a:t>
            </a:fld>
            <a:endParaRPr lang="es-C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7EDBCF-2EC5-A44D-DD79-76EE550D22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4AD6C2-C2DE-F637-D036-81D1C3F32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FDEB78-4CE2-4D2C-9856-4FB9DAE4E876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1658097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D0CB188-61C5-534B-5716-FFDDF0DCF9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s-C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FC314E-E78F-640C-ABD5-7A7781225F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17CDC5-C1A3-DBF9-7E45-5BB5704FAC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816A3B4-C27E-4E73-88AB-7C833C1ABAB8}" type="datetimeFigureOut">
              <a:rPr lang="es-CL" smtClean="0"/>
              <a:t>05-12-2024</a:t>
            </a:fld>
            <a:endParaRPr lang="es-C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0DB3BE-6317-9698-F63C-3ED1FC4C80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C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57C1B6-4E4D-FB4A-DB50-738AFED9DC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9FDEB78-4CE2-4D2C-9856-4FB9DAE4E876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8793513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046109A-F41E-FB86-2CFC-426072981D3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1409" b="4321"/>
          <a:stretch/>
        </p:blipFill>
        <p:spPr>
          <a:xfrm>
            <a:off x="3" y="10"/>
            <a:ext cx="12191997" cy="685798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6924B03-77BD-EAE3-2854-43363FF8E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235031" y="2213145"/>
            <a:ext cx="6864098" cy="2425614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</a:schemeClr>
              </a:gs>
              <a:gs pos="43000">
                <a:schemeClr val="accent2">
                  <a:alpha val="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D60F200-5EB0-B223-2439-C96C67F0FE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162550" y="0"/>
            <a:ext cx="7048678" cy="6858000"/>
          </a:xfrm>
          <a:prstGeom prst="rect">
            <a:avLst/>
          </a:prstGeom>
          <a:gradFill flip="none" rotWithShape="1">
            <a:gsLst>
              <a:gs pos="19000">
                <a:srgbClr val="000000">
                  <a:alpha val="59000"/>
                </a:srgbClr>
              </a:gs>
              <a:gs pos="100000">
                <a:srgbClr val="000000">
                  <a:alpha val="0"/>
                </a:srgb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740453C-744F-DB3A-47EC-15EACE1DC1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286455" y="-60677"/>
            <a:ext cx="6864096" cy="6985449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64000">
                <a:schemeClr val="accent2">
                  <a:alpha val="0"/>
                </a:schemeClr>
              </a:gs>
            </a:gsLst>
            <a:lin ang="7200000" scaled="0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1EB5855-8EB7-1AE5-9030-5D0AA3C1AF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4695591" y="-647892"/>
            <a:ext cx="2839273" cy="12192001"/>
          </a:xfrm>
          <a:prstGeom prst="rect">
            <a:avLst/>
          </a:prstGeom>
          <a:gradFill>
            <a:gsLst>
              <a:gs pos="0">
                <a:schemeClr val="accent2"/>
              </a:gs>
              <a:gs pos="53000">
                <a:schemeClr val="accent5"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C4A38E-67A2-581F-4B69-70B2D6CB5B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31468" y="2138209"/>
            <a:ext cx="3712820" cy="2839273"/>
          </a:xfrm>
        </p:spPr>
        <p:txBody>
          <a:bodyPr>
            <a:normAutofit/>
          </a:bodyPr>
          <a:lstStyle/>
          <a:p>
            <a:pPr algn="l"/>
            <a:r>
              <a:rPr lang="es-CL" sz="3600" dirty="0">
                <a:solidFill>
                  <a:srgbClr val="FFFFFF"/>
                </a:solidFill>
              </a:rPr>
              <a:t>CNN en </a:t>
            </a:r>
            <a:r>
              <a:rPr lang="es-CL" sz="3600" dirty="0" err="1">
                <a:solidFill>
                  <a:srgbClr val="FFFFFF"/>
                </a:solidFill>
              </a:rPr>
              <a:t>RecetAI</a:t>
            </a:r>
            <a:endParaRPr lang="es-CL" sz="3600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389AEA-5395-BEDE-287D-7B1128B583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31468" y="5149388"/>
            <a:ext cx="3712820" cy="1197216"/>
          </a:xfrm>
        </p:spPr>
        <p:txBody>
          <a:bodyPr>
            <a:normAutofit fontScale="92500" lnSpcReduction="10000"/>
          </a:bodyPr>
          <a:lstStyle/>
          <a:p>
            <a:pPr algn="l"/>
            <a:r>
              <a:rPr lang="es-CL" sz="2000" dirty="0">
                <a:solidFill>
                  <a:srgbClr val="FFFFFF"/>
                </a:solidFill>
              </a:rPr>
              <a:t>Y como calcular los requisitos de cualquier modelo para su implementación</a:t>
            </a:r>
          </a:p>
          <a:p>
            <a:pPr algn="l"/>
            <a:r>
              <a:rPr lang="es-CL" sz="2000" dirty="0">
                <a:solidFill>
                  <a:srgbClr val="FFFFFF"/>
                </a:solidFill>
              </a:rPr>
              <a:t>Fabian Trigo – PhD Física (CA)</a:t>
            </a:r>
          </a:p>
        </p:txBody>
      </p:sp>
    </p:spTree>
    <p:extLst>
      <p:ext uri="{BB962C8B-B14F-4D97-AF65-F5344CB8AC3E}">
        <p14:creationId xmlns:p14="http://schemas.microsoft.com/office/powerpoint/2010/main" val="995126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C734E43-61B2-6C06-39BD-A1252ADA1E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5291" y="1394761"/>
            <a:ext cx="5990733" cy="44684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D2DA599-3BA2-494C-90AA-7DEA12E24E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5545" y="1203418"/>
            <a:ext cx="2915057" cy="6287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C60708C-CF06-9EE5-0CF8-030AB9DACA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13073" y="1027906"/>
            <a:ext cx="1648055" cy="4182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6226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1D2CD6-1D57-A4B3-40F3-A0E250015D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err="1"/>
              <a:t>Features</a:t>
            </a:r>
            <a:r>
              <a:rPr lang="es-CL" dirty="0"/>
              <a:t> Abstractas correspondientes a caras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FD6C25-2E45-DC23-27AA-1BFDD775CB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3985" y="2036853"/>
            <a:ext cx="7287642" cy="3562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394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8A3583-9CA8-4DAD-2D51-5D94CDD3E3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Parches </a:t>
            </a:r>
            <a:r>
              <a:rPr lang="es-CL" dirty="0" err="1"/>
              <a:t>Maximamente</a:t>
            </a:r>
            <a:r>
              <a:rPr lang="es-CL" dirty="0"/>
              <a:t> Activos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AF2BE1-7B75-8050-D515-F5803BACE1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7445" y="2169373"/>
            <a:ext cx="3477110" cy="4086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3227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4A2B70B-D384-5E94-FFC6-B3F50E6EC5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6138" y="4343049"/>
            <a:ext cx="8830907" cy="2514951"/>
          </a:xfrm>
          <a:prstGeom prst="rect">
            <a:avLst/>
          </a:prstGeom>
        </p:spPr>
      </p:pic>
      <p:pic>
        <p:nvPicPr>
          <p:cNvPr id="1026" name="Picture 2" descr="Architecture of VGG-16 Model | Download Scientific Diagram">
            <a:extLst>
              <a:ext uri="{FF2B5EF4-FFF2-40B4-BE49-F238E27FC236}">
                <a16:creationId xmlns:a16="http://schemas.microsoft.com/office/drawing/2014/main" id="{312BB2D5-C88D-1CC3-21A5-1E0EE64CA3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0319" y="501763"/>
            <a:ext cx="7322547" cy="3661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103E997-9BF6-C335-E8B9-394636534DE0}"/>
              </a:ext>
            </a:extLst>
          </p:cNvPr>
          <p:cNvSpPr/>
          <p:nvPr/>
        </p:nvSpPr>
        <p:spPr>
          <a:xfrm>
            <a:off x="8001184" y="321751"/>
            <a:ext cx="248157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VGG-16</a:t>
            </a:r>
          </a:p>
        </p:txBody>
      </p:sp>
    </p:spTree>
    <p:extLst>
      <p:ext uri="{BB962C8B-B14F-4D97-AF65-F5344CB8AC3E}">
        <p14:creationId xmlns:p14="http://schemas.microsoft.com/office/powerpoint/2010/main" val="13286427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5" name="Rectangle 2054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7" name="Rectangle 2056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9" name="Rectangle 2058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1" name="Rectangle 2060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DCFE3D3-9F5A-88B2-BB1C-701FE1C55B5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7200" y="947928"/>
            <a:ext cx="11277600" cy="4962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23049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>
            <a:extLst>
              <a:ext uri="{FF2B5EF4-FFF2-40B4-BE49-F238E27FC236}">
                <a16:creationId xmlns:a16="http://schemas.microsoft.com/office/drawing/2014/main" id="{33FC6F54-A909-04CC-67A8-D32B8D4653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9963" y="0"/>
            <a:ext cx="77104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68806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3ECBE1F1-D69B-4AFA-ABD5-8E41720EF6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Rompecabezas blanco con una pieza roja">
            <a:extLst>
              <a:ext uri="{FF2B5EF4-FFF2-40B4-BE49-F238E27FC236}">
                <a16:creationId xmlns:a16="http://schemas.microsoft.com/office/drawing/2014/main" id="{506E95B6-3F7B-B9FF-37C1-0A38C0D278E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8615" r="27010"/>
          <a:stretch/>
        </p:blipFill>
        <p:spPr>
          <a:xfrm>
            <a:off x="-1" y="-2"/>
            <a:ext cx="5410198" cy="6858002"/>
          </a:xfrm>
          <a:prstGeom prst="rect">
            <a:avLst/>
          </a:prstGeom>
        </p:spPr>
      </p:pic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03A6265-E10C-4B85-9C20-E75FCAF9C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0197" y="-1"/>
            <a:ext cx="6781802" cy="2286000"/>
          </a:xfrm>
          <a:prstGeom prst="rect">
            <a:avLst/>
          </a:prstGeom>
          <a:ln>
            <a:noFill/>
          </a:ln>
          <a:effectLst>
            <a:outerShdw blurRad="355600" dist="152400" sx="95000" sy="95000" algn="t" rotWithShape="0">
              <a:srgbClr val="000000">
                <a:alpha val="2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ADEFA8-3220-8CE0-8904-4350527840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5317" y="405685"/>
            <a:ext cx="5464968" cy="1559301"/>
          </a:xfrm>
        </p:spPr>
        <p:txBody>
          <a:bodyPr>
            <a:normAutofit/>
          </a:bodyPr>
          <a:lstStyle/>
          <a:p>
            <a:r>
              <a:rPr lang="es-CL" sz="4000"/>
              <a:t>Tamaño en memoria RAM de una red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709FA2-9E54-4B74-4F73-31F991B631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5317" y="2743200"/>
            <a:ext cx="5247340" cy="3496878"/>
          </a:xfrm>
        </p:spPr>
        <p:txBody>
          <a:bodyPr anchor="ctr">
            <a:normAutofit/>
          </a:bodyPr>
          <a:lstStyle/>
          <a:p>
            <a:r>
              <a:rPr lang="es-CL" sz="1600"/>
              <a:t>Tengamos unos 32 bits de memoria, es lo default para muchos procesadores y el compilador muchas veces intenta hacer estas operaciones de forma eficiente</a:t>
            </a:r>
          </a:p>
          <a:p>
            <a:endParaRPr lang="es-CL" sz="1600"/>
          </a:p>
          <a:p>
            <a:r>
              <a:rPr lang="es-CL" sz="1600"/>
              <a:t>A la hora de entrenar, toda la red debe alcanzar en la RAM</a:t>
            </a:r>
          </a:p>
          <a:p>
            <a:r>
              <a:rPr lang="es-CL" sz="1600"/>
              <a:t>A la hora de usar el modelo, inferencia, basta con que unas 2 capas quepan</a:t>
            </a:r>
          </a:p>
          <a:p>
            <a:endParaRPr lang="es-CL" sz="1600"/>
          </a:p>
          <a:p>
            <a:r>
              <a:rPr lang="es-CL" sz="1600"/>
              <a:t>El objetivo es crear modelos que sean accesibles por la comunidad</a:t>
            </a:r>
          </a:p>
          <a:p>
            <a:endParaRPr lang="es-CL" sz="1600"/>
          </a:p>
        </p:txBody>
      </p:sp>
    </p:spTree>
    <p:extLst>
      <p:ext uri="{BB962C8B-B14F-4D97-AF65-F5344CB8AC3E}">
        <p14:creationId xmlns:p14="http://schemas.microsoft.com/office/powerpoint/2010/main" val="6291927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CD745C8E-E327-3600-E2A9-0FB191B7D3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971" y="459243"/>
            <a:ext cx="10515600" cy="2832866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78479E6-D672-D3D4-D637-F6B4AEE0B5D2}"/>
              </a:ext>
            </a:extLst>
          </p:cNvPr>
          <p:cNvSpPr txBox="1"/>
          <p:nvPr/>
        </p:nvSpPr>
        <p:spPr>
          <a:xfrm>
            <a:off x="859971" y="164738"/>
            <a:ext cx="358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 err="1"/>
              <a:t>AlexNet</a:t>
            </a:r>
            <a:endParaRPr lang="es-CL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A3DDED-4A19-EDB0-8BC2-00060CD2972F}"/>
              </a:ext>
            </a:extLst>
          </p:cNvPr>
          <p:cNvSpPr txBox="1"/>
          <p:nvPr/>
        </p:nvSpPr>
        <p:spPr>
          <a:xfrm>
            <a:off x="859971" y="3586614"/>
            <a:ext cx="783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dirty="0" err="1"/>
              <a:t>LeNet</a:t>
            </a:r>
            <a:endParaRPr lang="es-CL" dirty="0"/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6F6CA6A2-2DF9-6A60-F150-696FC47CA5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828" y="4011875"/>
            <a:ext cx="10254343" cy="2708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9200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3E43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F1608F-C205-F6EA-7BC3-70D60387B6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Labeling de Datos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D0144B9-A646-3323-4346-BD8CFF927D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38600" y="1756050"/>
            <a:ext cx="7188199" cy="3342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3228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53AEB7E-2810-580D-F38D-30CB1A44291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04" r="-2" b="13106"/>
          <a:stretch/>
        </p:blipFill>
        <p:spPr bwMode="auto">
          <a:xfrm>
            <a:off x="-6588" y="10"/>
            <a:ext cx="12198588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54309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14ED50-B7F4-48E1-38F4-1437E1EC9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s-CL" sz="5400"/>
              <a:t>Campos Receptivos</a:t>
            </a: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04EB73-64C8-FC8E-9FB5-5B5447DB51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es-CL" sz="2200" dirty="0" err="1"/>
              <a:t>Davind</a:t>
            </a:r>
            <a:r>
              <a:rPr lang="es-CL" sz="2200" dirty="0"/>
              <a:t> H. </a:t>
            </a:r>
            <a:r>
              <a:rPr lang="es-CL" sz="2200" dirty="0" err="1"/>
              <a:t>Hubel</a:t>
            </a:r>
            <a:r>
              <a:rPr lang="es-CL" sz="2200" dirty="0"/>
              <a:t>. (1959, 1959, 1969)</a:t>
            </a:r>
          </a:p>
          <a:p>
            <a:pPr lvl="1"/>
            <a:r>
              <a:rPr lang="es-CL" sz="2200" dirty="0"/>
              <a:t>Estudia la respuesta neuronal de distintas figuras</a:t>
            </a:r>
          </a:p>
          <a:p>
            <a:pPr marL="457200" lvl="1" indent="0">
              <a:buNone/>
            </a:pPr>
            <a:endParaRPr lang="es-CL" sz="2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7AFAC5-E100-37A0-C659-D605FFFBFA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76" r="1" b="9548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5338571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69D1A57-43B3-8928-FC48-CC3488C6F5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r="11507" b="-1"/>
          <a:stretch/>
        </p:blipFill>
        <p:spPr>
          <a:xfrm>
            <a:off x="-6588" y="10"/>
            <a:ext cx="12198588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2575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ollection of papers with writing on them&#10;&#10;Description automatically generated">
            <a:extLst>
              <a:ext uri="{FF2B5EF4-FFF2-40B4-BE49-F238E27FC236}">
                <a16:creationId xmlns:a16="http://schemas.microsoft.com/office/drawing/2014/main" id="{FA5609FE-C617-15B6-380B-C34F6FD4CF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r="-2" b="3897"/>
          <a:stretch/>
        </p:blipFill>
        <p:spPr>
          <a:xfrm>
            <a:off x="-6588" y="10"/>
            <a:ext cx="12198588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E29D509-65D8-0297-0BE0-870D888D4A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4344662" y="-986973"/>
            <a:ext cx="3512260" cy="12201589"/>
          </a:xfrm>
          <a:prstGeom prst="rect">
            <a:avLst/>
          </a:prstGeom>
          <a:gradFill flip="none" rotWithShape="1">
            <a:gsLst>
              <a:gs pos="10000">
                <a:srgbClr val="000000">
                  <a:alpha val="0"/>
                </a:srgbClr>
              </a:gs>
              <a:gs pos="55000">
                <a:srgbClr val="000000">
                  <a:alpha val="25000"/>
                </a:srgbClr>
              </a:gs>
              <a:gs pos="100000">
                <a:srgbClr val="000000">
                  <a:alpha val="64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671CFF-13CE-4046-6B91-44F30DCCF2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5140" y="5966048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97264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FDAE6C7-926C-48AB-6978-F07A827CD6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2356358"/>
            <a:ext cx="10905066" cy="35168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7E7A400-BBC0-3499-1380-183C8A2953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8210" y="143497"/>
            <a:ext cx="4452723" cy="19349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728B838-61EF-87C7-8372-F0F8759FEB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9837" y="876859"/>
            <a:ext cx="3391373" cy="117173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B06F11E-E1D1-F3F4-01E8-F52286D5BB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0524" y="223353"/>
            <a:ext cx="3057952" cy="1228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6234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675BD0-952D-10A6-B415-4349A8FEB5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Proceso de Reconocer las Palabras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3285CB-FA9B-3100-E6EE-5430B42027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879" y="1641475"/>
            <a:ext cx="4856300" cy="4851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A9E9D0D-38A6-CA89-50C2-9F8BC3CB57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2262" y="2959099"/>
            <a:ext cx="1397338" cy="1238807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088B9E38-926F-896E-4930-C5D9DF6B66FA}"/>
              </a:ext>
            </a:extLst>
          </p:cNvPr>
          <p:cNvSpPr/>
          <p:nvPr/>
        </p:nvSpPr>
        <p:spPr>
          <a:xfrm flipV="1">
            <a:off x="5613400" y="4305300"/>
            <a:ext cx="1346200" cy="5588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2E27D8D-6AB6-CF74-A679-AF5D432A5C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05417" y="3251200"/>
            <a:ext cx="3716587" cy="307022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62A9792-E72A-8991-8D41-4A81AE9497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85257" y="1278732"/>
            <a:ext cx="2475164" cy="204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5575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9BA8456-FCD1-1C64-F449-8BF6FD9651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1490302"/>
            <a:ext cx="10905066" cy="3216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3319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9BA8456-FCD1-1C64-F449-8BF6FD9651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06499" y="187326"/>
            <a:ext cx="9046633" cy="266875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7EE181F-5D43-FB6B-48DF-1ED32AC248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5993" y="3017033"/>
            <a:ext cx="4580014" cy="33559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1CB8F0A-0E1E-7CEA-2DAE-FB21F2E1EF96}"/>
              </a:ext>
            </a:extLst>
          </p:cNvPr>
          <p:cNvSpPr txBox="1"/>
          <p:nvPr/>
        </p:nvSpPr>
        <p:spPr>
          <a:xfrm>
            <a:off x="6834715" y="6294801"/>
            <a:ext cx="2741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 err="1"/>
              <a:t>Area</a:t>
            </a:r>
            <a:r>
              <a:rPr lang="es-CL" dirty="0"/>
              <a:t> de recuadros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DA6DE2-30A8-2A8E-E941-E7E458E6583F}"/>
              </a:ext>
            </a:extLst>
          </p:cNvPr>
          <p:cNvSpPr txBox="1"/>
          <p:nvPr/>
        </p:nvSpPr>
        <p:spPr>
          <a:xfrm rot="16200000">
            <a:off x="2533754" y="4331908"/>
            <a:ext cx="2175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dirty="0"/>
              <a:t>Cantidad detectada</a:t>
            </a:r>
          </a:p>
        </p:txBody>
      </p:sp>
    </p:spTree>
    <p:extLst>
      <p:ext uri="{BB962C8B-B14F-4D97-AF65-F5344CB8AC3E}">
        <p14:creationId xmlns:p14="http://schemas.microsoft.com/office/powerpoint/2010/main" val="41619851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90F9C0-82E1-C5D9-45C6-029AAA1957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4914855"/>
            <a:ext cx="9144000" cy="78670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/>
              <a:t>La misma estrategia clasifica lineas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5ADDF82-2357-3A20-BD21-130DE9EF1E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439" y="876301"/>
            <a:ext cx="4354868" cy="359276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6A7A1AC-958B-E536-2471-E8FC0AE404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0857" y="1007393"/>
            <a:ext cx="6875104" cy="3214111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B0F380AC-9202-53E9-8D39-90E7C2AC75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6737460"/>
            <a:ext cx="12192000" cy="123364"/>
            <a:chOff x="1" y="6737460"/>
            <a:chExt cx="12192000" cy="123364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9334AC3-F97B-AAEB-193C-D6FEF28515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6034320" y="703141"/>
              <a:ext cx="123362" cy="12192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CF0F8F8-6D3A-38F2-F9D7-AA175316B2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40559" y="4909383"/>
              <a:ext cx="123362" cy="3779520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887089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54DE95-4B08-EFF5-E9FC-04B5612B1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3181"/>
            <a:ext cx="10515600" cy="1325563"/>
          </a:xfrm>
        </p:spPr>
        <p:txBody>
          <a:bodyPr/>
          <a:lstStyle/>
          <a:p>
            <a:r>
              <a:rPr lang="en-US" dirty="0" err="1"/>
              <a:t>Modelo</a:t>
            </a:r>
            <a:r>
              <a:rPr lang="en-US" dirty="0"/>
              <a:t> con </a:t>
            </a:r>
            <a:r>
              <a:rPr lang="en-US" dirty="0" err="1"/>
              <a:t>menos</a:t>
            </a:r>
            <a:r>
              <a:rPr lang="en-US" dirty="0"/>
              <a:t> de 10 </a:t>
            </a:r>
            <a:r>
              <a:rPr lang="en-US" dirty="0" err="1"/>
              <a:t>datos</a:t>
            </a:r>
            <a:endParaRPr lang="es-CL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3302AE-13DA-31DA-4F35-806C83FA2B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2209" y="1123944"/>
            <a:ext cx="9387582" cy="5289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6865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andwritten Digit Recognition by using CNN | by Jack Daniel | Medium">
            <a:extLst>
              <a:ext uri="{FF2B5EF4-FFF2-40B4-BE49-F238E27FC236}">
                <a16:creationId xmlns:a16="http://schemas.microsoft.com/office/drawing/2014/main" id="{4471CAAA-4D40-9F2D-E2D5-2BCD3D850A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3467" y="1166199"/>
            <a:ext cx="10905066" cy="4525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49589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Evaluate OCR Output Quality with Character Error Rate (CER) and Word ...">
            <a:extLst>
              <a:ext uri="{FF2B5EF4-FFF2-40B4-BE49-F238E27FC236}">
                <a16:creationId xmlns:a16="http://schemas.microsoft.com/office/drawing/2014/main" id="{2F403126-B63F-43DE-5C5A-8B465A50D2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7202" y="736450"/>
            <a:ext cx="5426764" cy="2075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Word error rate and who is winning | Sonix">
            <a:extLst>
              <a:ext uri="{FF2B5EF4-FFF2-40B4-BE49-F238E27FC236}">
                <a16:creationId xmlns:a16="http://schemas.microsoft.com/office/drawing/2014/main" id="{95065F61-4C86-293D-3E50-71181E840D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7201" y="4206078"/>
            <a:ext cx="5426764" cy="1610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83" name="Rectangle 3082">
            <a:extLst>
              <a:ext uri="{FF2B5EF4-FFF2-40B4-BE49-F238E27FC236}">
                <a16:creationId xmlns:a16="http://schemas.microsoft.com/office/drawing/2014/main" id="{799448F2-0E5B-42DA-B2D1-11A14E947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5" name="Rectangle 3084">
            <a:extLst>
              <a:ext uri="{FF2B5EF4-FFF2-40B4-BE49-F238E27FC236}">
                <a16:creationId xmlns:a16="http://schemas.microsoft.com/office/drawing/2014/main" id="{4E8A7552-20E1-4F34-ADAB-C1DB6634D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Levenshtein Distance and the Triangle Inequality – Inviting Epiphany">
            <a:extLst>
              <a:ext uri="{FF2B5EF4-FFF2-40B4-BE49-F238E27FC236}">
                <a16:creationId xmlns:a16="http://schemas.microsoft.com/office/drawing/2014/main" id="{36061041-3341-C17F-9F51-B8B1244F76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08034" y="1487337"/>
            <a:ext cx="5426764" cy="3738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98383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apture2">
            <a:extLst>
              <a:ext uri="{FF2B5EF4-FFF2-40B4-BE49-F238E27FC236}">
                <a16:creationId xmlns:a16="http://schemas.microsoft.com/office/drawing/2014/main" id="{09D290F9-A298-B07D-33AD-0806CE2A562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639254" y="643466"/>
            <a:ext cx="6913492" cy="5571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25903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ode">
            <a:extLst>
              <a:ext uri="{FF2B5EF4-FFF2-40B4-BE49-F238E27FC236}">
                <a16:creationId xmlns:a16="http://schemas.microsoft.com/office/drawing/2014/main" id="{0AE8BCA0-B669-9A13-1AC9-BA675DCBA7D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10564" y="643466"/>
            <a:ext cx="8570871" cy="5571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26094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3ECBE1F1-D69B-4AFA-ABD5-8E41720EF6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Números de plástico de juguete">
            <a:extLst>
              <a:ext uri="{FF2B5EF4-FFF2-40B4-BE49-F238E27FC236}">
                <a16:creationId xmlns:a16="http://schemas.microsoft.com/office/drawing/2014/main" id="{4347D452-2B50-86F1-232E-8D80E52CF43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591" r="26750" b="-2"/>
          <a:stretch/>
        </p:blipFill>
        <p:spPr>
          <a:xfrm>
            <a:off x="-1" y="-2"/>
            <a:ext cx="5410198" cy="6858002"/>
          </a:xfrm>
          <a:prstGeom prst="rect">
            <a:avLst/>
          </a:prstGeom>
        </p:spPr>
      </p:pic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03A6265-E10C-4B85-9C20-E75FCAF9C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0197" y="-1"/>
            <a:ext cx="6781802" cy="2286000"/>
          </a:xfrm>
          <a:prstGeom prst="rect">
            <a:avLst/>
          </a:prstGeom>
          <a:ln>
            <a:noFill/>
          </a:ln>
          <a:effectLst>
            <a:outerShdw blurRad="355600" dist="152400" sx="95000" sy="95000" algn="t" rotWithShape="0">
              <a:srgbClr val="000000">
                <a:alpha val="2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D2CC4C-233E-8AF1-FAC5-890482BB5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5317" y="405685"/>
            <a:ext cx="5464968" cy="1559301"/>
          </a:xfrm>
        </p:spPr>
        <p:txBody>
          <a:bodyPr>
            <a:normAutofit/>
          </a:bodyPr>
          <a:lstStyle/>
          <a:p>
            <a:r>
              <a:rPr lang="en-US" sz="4000"/>
              <a:t>Que se hace distinto?</a:t>
            </a:r>
            <a:endParaRPr lang="es-CL" sz="40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E8F5A3-4C42-35B0-D04C-B647409E86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5317" y="2743200"/>
            <a:ext cx="5247340" cy="3496878"/>
          </a:xfrm>
        </p:spPr>
        <p:txBody>
          <a:bodyPr anchor="ctr">
            <a:normAutofit/>
          </a:bodyPr>
          <a:lstStyle/>
          <a:p>
            <a:r>
              <a:rPr lang="en-US" sz="2000" dirty="0"/>
              <a:t>Transfer Learning</a:t>
            </a:r>
          </a:p>
          <a:p>
            <a:pPr lvl="1"/>
            <a:r>
              <a:rPr lang="en-US" sz="2000" dirty="0"/>
              <a:t>Al </a:t>
            </a:r>
            <a:r>
              <a:rPr lang="en-US" sz="2000" dirty="0" err="1"/>
              <a:t>existir</a:t>
            </a:r>
            <a:r>
              <a:rPr lang="en-US" sz="2000" dirty="0"/>
              <a:t> </a:t>
            </a:r>
            <a:r>
              <a:rPr lang="en-US" sz="2000" dirty="0" err="1"/>
              <a:t>pocos</a:t>
            </a:r>
            <a:r>
              <a:rPr lang="en-US" sz="2000" dirty="0"/>
              <a:t> </a:t>
            </a:r>
            <a:r>
              <a:rPr lang="en-US" sz="2000" dirty="0" err="1"/>
              <a:t>datos</a:t>
            </a:r>
            <a:r>
              <a:rPr lang="en-US" sz="2000" dirty="0"/>
              <a:t>, es bueno que </a:t>
            </a:r>
            <a:r>
              <a:rPr lang="en-US" sz="2000" dirty="0" err="1"/>
              <a:t>el</a:t>
            </a:r>
            <a:r>
              <a:rPr lang="en-US" sz="2000" dirty="0"/>
              <a:t> </a:t>
            </a:r>
            <a:r>
              <a:rPr lang="en-US" sz="2000" dirty="0" err="1"/>
              <a:t>modelo</a:t>
            </a:r>
            <a:r>
              <a:rPr lang="en-US" sz="2000" dirty="0"/>
              <a:t> </a:t>
            </a:r>
            <a:r>
              <a:rPr lang="en-US" sz="2000" dirty="0" err="1"/>
              <a:t>aprenda</a:t>
            </a:r>
            <a:r>
              <a:rPr lang="en-US" sz="2000" dirty="0"/>
              <a:t> a leer </a:t>
            </a:r>
            <a:r>
              <a:rPr lang="en-US" sz="2000" dirty="0" err="1"/>
              <a:t>otro</a:t>
            </a:r>
            <a:r>
              <a:rPr lang="en-US" sz="2000" dirty="0"/>
              <a:t> </a:t>
            </a:r>
            <a:r>
              <a:rPr lang="en-US" sz="2000" dirty="0" err="1"/>
              <a:t>texto</a:t>
            </a:r>
            <a:r>
              <a:rPr lang="en-US" sz="2000" dirty="0"/>
              <a:t> con </a:t>
            </a:r>
            <a:r>
              <a:rPr lang="en-US" sz="2000" dirty="0" err="1"/>
              <a:t>menor</a:t>
            </a:r>
            <a:r>
              <a:rPr lang="en-US" sz="2000" dirty="0"/>
              <a:t> </a:t>
            </a:r>
            <a:r>
              <a:rPr lang="en-US" sz="2000" dirty="0" err="1"/>
              <a:t>dificultad</a:t>
            </a:r>
            <a:r>
              <a:rPr lang="en-US" sz="2000" dirty="0"/>
              <a:t>, que </a:t>
            </a:r>
            <a:r>
              <a:rPr lang="en-US" sz="2000" dirty="0" err="1"/>
              <a:t>gane</a:t>
            </a:r>
            <a:r>
              <a:rPr lang="en-US" sz="2000" dirty="0"/>
              <a:t> </a:t>
            </a:r>
            <a:r>
              <a:rPr lang="en-US" sz="2000" dirty="0" err="1"/>
              <a:t>experiencia</a:t>
            </a:r>
            <a:endParaRPr lang="es-CL" sz="2000" dirty="0"/>
          </a:p>
          <a:p>
            <a:r>
              <a:rPr lang="es-CL" sz="2400" dirty="0"/>
              <a:t>Avisos de medicamentos LASA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504288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AF10B26-10E4-C3EB-6395-3BB985EF4B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09333" y="643466"/>
            <a:ext cx="8773333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0941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187DB0E-569F-711E-7E6E-0F82D1CFFF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0538" y="2921000"/>
            <a:ext cx="7323834" cy="25480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7859448-5845-4A89-48E1-C7A2978388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0538" y="369628"/>
            <a:ext cx="6773220" cy="2038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3295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380DFE4-7114-A7D8-CF54-86BAB9A0A1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700" y="489304"/>
            <a:ext cx="10278260" cy="1417392"/>
          </a:xfrm>
          <a:prstGeom prst="rect">
            <a:avLst/>
          </a:prstGeom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9E064707-5D5B-E7FD-7BF4-94F160EAE4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047" y="2365021"/>
            <a:ext cx="2592077" cy="3990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E67377B-B43F-12F7-1D41-49DCD07D166D}"/>
              </a:ext>
            </a:extLst>
          </p:cNvPr>
          <p:cNvSpPr txBox="1"/>
          <p:nvPr/>
        </p:nvSpPr>
        <p:spPr>
          <a:xfrm>
            <a:off x="1536700" y="368300"/>
            <a:ext cx="18806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Schiller (Aleman)</a:t>
            </a:r>
            <a:endParaRPr lang="es-CL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5A1ED3A-45A6-F2F4-D0E1-0D724455A50B}"/>
              </a:ext>
            </a:extLst>
          </p:cNvPr>
          <p:cNvSpPr txBox="1"/>
          <p:nvPr/>
        </p:nvSpPr>
        <p:spPr>
          <a:xfrm>
            <a:off x="897247" y="1995689"/>
            <a:ext cx="1764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Saint Gal (Latin)</a:t>
            </a:r>
            <a:endParaRPr lang="es-CL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01A9C62-4B38-22FF-F9C5-D0A7458C62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91507" y="2767909"/>
            <a:ext cx="5661366" cy="275358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D99A187-72EF-73CA-F8B3-C7B85EF8F0A3}"/>
              </a:ext>
            </a:extLst>
          </p:cNvPr>
          <p:cNvSpPr txBox="1"/>
          <p:nvPr/>
        </p:nvSpPr>
        <p:spPr>
          <a:xfrm>
            <a:off x="4610100" y="2540000"/>
            <a:ext cx="619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HKR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2640227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3AC677C-8FA7-4FD7-77CC-BAA237189C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3301" y="1506544"/>
            <a:ext cx="7145730" cy="3844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7141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hat-Based AI and Its Benefits to Business | Spectrum IT Solutions, LLC">
            <a:extLst>
              <a:ext uri="{FF2B5EF4-FFF2-40B4-BE49-F238E27FC236}">
                <a16:creationId xmlns:a16="http://schemas.microsoft.com/office/drawing/2014/main" id="{7E995306-8C62-61D8-DE76-AEABE9D549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8516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piece of paper with handwriting&#10;&#10;Description automatically generated">
            <a:extLst>
              <a:ext uri="{FF2B5EF4-FFF2-40B4-BE49-F238E27FC236}">
                <a16:creationId xmlns:a16="http://schemas.microsoft.com/office/drawing/2014/main" id="{9FC7C669-B78D-0E96-670D-6B05889582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0198" y="241300"/>
            <a:ext cx="2972088" cy="27847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089A2F1-0C26-2979-A914-E367E7C95A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7377" y="3831930"/>
            <a:ext cx="2457729" cy="2264966"/>
          </a:xfrm>
          <a:prstGeom prst="rect">
            <a:avLst/>
          </a:prstGeom>
        </p:spPr>
      </p:pic>
      <p:sp>
        <p:nvSpPr>
          <p:cNvPr id="8" name="Arrow: Down 7">
            <a:extLst>
              <a:ext uri="{FF2B5EF4-FFF2-40B4-BE49-F238E27FC236}">
                <a16:creationId xmlns:a16="http://schemas.microsoft.com/office/drawing/2014/main" id="{E1F698A0-626B-4513-1AC1-259E70FC50BF}"/>
              </a:ext>
            </a:extLst>
          </p:cNvPr>
          <p:cNvSpPr/>
          <p:nvPr/>
        </p:nvSpPr>
        <p:spPr>
          <a:xfrm>
            <a:off x="8902700" y="3340100"/>
            <a:ext cx="558800" cy="33020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6226857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9ED46B-2015-B796-6A14-9C2D27ECE3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10283" y="741391"/>
            <a:ext cx="3397017" cy="1616203"/>
          </a:xfrm>
        </p:spPr>
        <p:txBody>
          <a:bodyPr anchor="b">
            <a:normAutofit/>
          </a:bodyPr>
          <a:lstStyle/>
          <a:p>
            <a:r>
              <a:rPr lang="en-US" sz="3200"/>
              <a:t>Base de datos de LASA para avisos</a:t>
            </a:r>
            <a:endParaRPr lang="es-CL" sz="3200"/>
          </a:p>
        </p:txBody>
      </p:sp>
      <p:pic>
        <p:nvPicPr>
          <p:cNvPr id="6146" name="Picture 2" descr="Penanganan Obat LASA (Look Alike Sound Alike) - BELAJAR FARMASI">
            <a:extLst>
              <a:ext uri="{FF2B5EF4-FFF2-40B4-BE49-F238E27FC236}">
                <a16:creationId xmlns:a16="http://schemas.microsoft.com/office/drawing/2014/main" id="{0AC35E2B-9BE5-9153-67B1-0F03F46440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16" b="-2"/>
          <a:stretch/>
        </p:blipFill>
        <p:spPr bwMode="auto">
          <a:xfrm>
            <a:off x="884698" y="877413"/>
            <a:ext cx="6406903" cy="5043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151" name="Group 6150">
            <a:extLst>
              <a:ext uri="{FF2B5EF4-FFF2-40B4-BE49-F238E27FC236}">
                <a16:creationId xmlns:a16="http://schemas.microsoft.com/office/drawing/2014/main" id="{BE589684-54CA-64D8-C963-5F19FF75BF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84697" y="5858828"/>
            <a:ext cx="6406903" cy="123363"/>
            <a:chOff x="7015162" y="5858828"/>
            <a:chExt cx="4300544" cy="123363"/>
          </a:xfrm>
        </p:grpSpPr>
        <p:sp>
          <p:nvSpPr>
            <p:cNvPr id="6152" name="Rectangle 6151">
              <a:extLst>
                <a:ext uri="{FF2B5EF4-FFF2-40B4-BE49-F238E27FC236}">
                  <a16:creationId xmlns:a16="http://schemas.microsoft.com/office/drawing/2014/main" id="{9B56B8E8-B789-DA4D-E4BE-03FA3165B3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03753" y="3770237"/>
              <a:ext cx="123362" cy="4300544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53" name="Rectangle 6152">
              <a:extLst>
                <a:ext uri="{FF2B5EF4-FFF2-40B4-BE49-F238E27FC236}">
                  <a16:creationId xmlns:a16="http://schemas.microsoft.com/office/drawing/2014/main" id="{2255D907-377D-0DF9-B4A4-4B44C46FB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09789" y="4876274"/>
              <a:ext cx="123362" cy="2088471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163188-3F59-3103-DF7D-F72972EBB3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10284" y="2533476"/>
            <a:ext cx="3405415" cy="3447832"/>
          </a:xfrm>
        </p:spPr>
        <p:txBody>
          <a:bodyPr anchor="t">
            <a:normAutofit/>
          </a:bodyPr>
          <a:lstStyle/>
          <a:p>
            <a:r>
              <a:rPr lang="en-US" sz="2000"/>
              <a:t>Para evitar catastrofes, el modelo debe de ser explicable, transparente</a:t>
            </a:r>
          </a:p>
          <a:p>
            <a:pPr lvl="1"/>
            <a:r>
              <a:rPr lang="en-US" sz="2000"/>
              <a:t>Mediante una base de datos se da aviso para cualquier medicamento encontrado en LASA</a:t>
            </a:r>
            <a:endParaRPr lang="es-CL" sz="2000"/>
          </a:p>
        </p:txBody>
      </p:sp>
    </p:spTree>
    <p:extLst>
      <p:ext uri="{BB962C8B-B14F-4D97-AF65-F5344CB8AC3E}">
        <p14:creationId xmlns:p14="http://schemas.microsoft.com/office/powerpoint/2010/main" val="323031479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AF3B381-B60E-8B0A-CA76-35DB6C7F75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922073"/>
            <a:ext cx="5291666" cy="50138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10C356A-37EC-6C0C-3F23-9F3F5EDC2E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6865" y="1537229"/>
            <a:ext cx="5291667" cy="3783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7203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28FC53-218E-B66F-9915-A7A1CF0599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5486" y="446991"/>
            <a:ext cx="10515600" cy="1620960"/>
          </a:xfrm>
        </p:spPr>
        <p:txBody>
          <a:bodyPr>
            <a:normAutofit lnSpcReduction="10000"/>
          </a:bodyPr>
          <a:lstStyle/>
          <a:p>
            <a:r>
              <a:rPr lang="es-US" b="0" i="0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BlinkMacSystemFont"/>
              </a:rPr>
              <a:t>Fukushima K. </a:t>
            </a:r>
            <a:r>
              <a:rPr lang="es-US" b="0" i="0" dirty="0" err="1">
                <a:solidFill>
                  <a:srgbClr val="212121"/>
                </a:solidFill>
                <a:effectLst/>
                <a:highlight>
                  <a:srgbClr val="FFFFFF"/>
                </a:highlight>
                <a:latin typeface="BlinkMacSystemFont"/>
              </a:rPr>
              <a:t>Neocognitron</a:t>
            </a:r>
            <a:r>
              <a:rPr lang="es-US" b="0" i="0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BlinkMacSystemFont"/>
              </a:rPr>
              <a:t>: a </a:t>
            </a:r>
            <a:r>
              <a:rPr lang="es-US" b="0" i="0" dirty="0" err="1">
                <a:solidFill>
                  <a:srgbClr val="212121"/>
                </a:solidFill>
                <a:effectLst/>
                <a:highlight>
                  <a:srgbClr val="FFFFFF"/>
                </a:highlight>
                <a:latin typeface="BlinkMacSystemFont"/>
              </a:rPr>
              <a:t>self</a:t>
            </a:r>
            <a:r>
              <a:rPr lang="es-US" b="0" i="0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BlinkMacSystemFont"/>
              </a:rPr>
              <a:t> </a:t>
            </a:r>
            <a:r>
              <a:rPr lang="es-US" b="0" i="0" dirty="0" err="1">
                <a:solidFill>
                  <a:srgbClr val="212121"/>
                </a:solidFill>
                <a:effectLst/>
                <a:highlight>
                  <a:srgbClr val="FFFFFF"/>
                </a:highlight>
                <a:latin typeface="BlinkMacSystemFont"/>
              </a:rPr>
              <a:t>organizing</a:t>
            </a:r>
            <a:r>
              <a:rPr lang="es-US" b="0" i="0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BlinkMacSystemFont"/>
              </a:rPr>
              <a:t> neural </a:t>
            </a:r>
            <a:r>
              <a:rPr lang="es-US" b="0" i="0" dirty="0" err="1">
                <a:solidFill>
                  <a:srgbClr val="212121"/>
                </a:solidFill>
                <a:effectLst/>
                <a:highlight>
                  <a:srgbClr val="FFFFFF"/>
                </a:highlight>
                <a:latin typeface="BlinkMacSystemFont"/>
              </a:rPr>
              <a:t>network</a:t>
            </a:r>
            <a:r>
              <a:rPr lang="es-US" b="0" i="0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BlinkMacSystemFont"/>
              </a:rPr>
              <a:t> </a:t>
            </a:r>
            <a:r>
              <a:rPr lang="es-US" b="0" i="0" dirty="0" err="1">
                <a:solidFill>
                  <a:srgbClr val="212121"/>
                </a:solidFill>
                <a:effectLst/>
                <a:highlight>
                  <a:srgbClr val="FFFFFF"/>
                </a:highlight>
                <a:latin typeface="BlinkMacSystemFont"/>
              </a:rPr>
              <a:t>model</a:t>
            </a:r>
            <a:r>
              <a:rPr lang="es-US" b="0" i="0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BlinkMacSystemFont"/>
              </a:rPr>
              <a:t> </a:t>
            </a:r>
            <a:r>
              <a:rPr lang="es-US" b="0" i="0" dirty="0" err="1">
                <a:solidFill>
                  <a:srgbClr val="212121"/>
                </a:solidFill>
                <a:effectLst/>
                <a:highlight>
                  <a:srgbClr val="FFFFFF"/>
                </a:highlight>
                <a:latin typeface="BlinkMacSystemFont"/>
              </a:rPr>
              <a:t>for</a:t>
            </a:r>
            <a:r>
              <a:rPr lang="es-US" b="0" i="0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BlinkMacSystemFont"/>
              </a:rPr>
              <a:t> a </a:t>
            </a:r>
            <a:r>
              <a:rPr lang="es-US" b="0" i="0" dirty="0" err="1">
                <a:solidFill>
                  <a:srgbClr val="212121"/>
                </a:solidFill>
                <a:effectLst/>
                <a:highlight>
                  <a:srgbClr val="FFFFFF"/>
                </a:highlight>
                <a:latin typeface="BlinkMacSystemFont"/>
              </a:rPr>
              <a:t>mechanism</a:t>
            </a:r>
            <a:r>
              <a:rPr lang="es-US" b="0" i="0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BlinkMacSystemFont"/>
              </a:rPr>
              <a:t> </a:t>
            </a:r>
            <a:r>
              <a:rPr lang="es-US" b="0" i="0" dirty="0" err="1">
                <a:solidFill>
                  <a:srgbClr val="212121"/>
                </a:solidFill>
                <a:effectLst/>
                <a:highlight>
                  <a:srgbClr val="FFFFFF"/>
                </a:highlight>
                <a:latin typeface="BlinkMacSystemFont"/>
              </a:rPr>
              <a:t>of</a:t>
            </a:r>
            <a:r>
              <a:rPr lang="es-US" b="0" i="0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BlinkMacSystemFont"/>
              </a:rPr>
              <a:t> </a:t>
            </a:r>
            <a:r>
              <a:rPr lang="es-US" b="0" i="0" dirty="0" err="1">
                <a:solidFill>
                  <a:srgbClr val="212121"/>
                </a:solidFill>
                <a:effectLst/>
                <a:highlight>
                  <a:srgbClr val="FFFFFF"/>
                </a:highlight>
                <a:latin typeface="BlinkMacSystemFont"/>
              </a:rPr>
              <a:t>pattern</a:t>
            </a:r>
            <a:r>
              <a:rPr lang="es-US" b="0" i="0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BlinkMacSystemFont"/>
              </a:rPr>
              <a:t> </a:t>
            </a:r>
            <a:r>
              <a:rPr lang="es-US" b="0" i="0" dirty="0" err="1">
                <a:solidFill>
                  <a:srgbClr val="212121"/>
                </a:solidFill>
                <a:effectLst/>
                <a:highlight>
                  <a:srgbClr val="FFFFFF"/>
                </a:highlight>
                <a:latin typeface="BlinkMacSystemFont"/>
              </a:rPr>
              <a:t>recognition</a:t>
            </a:r>
            <a:r>
              <a:rPr lang="es-US" b="0" i="0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BlinkMacSystemFont"/>
              </a:rPr>
              <a:t> </a:t>
            </a:r>
            <a:r>
              <a:rPr lang="es-US" b="0" i="0" dirty="0" err="1">
                <a:solidFill>
                  <a:srgbClr val="212121"/>
                </a:solidFill>
                <a:effectLst/>
                <a:highlight>
                  <a:srgbClr val="FFFFFF"/>
                </a:highlight>
                <a:latin typeface="BlinkMacSystemFont"/>
              </a:rPr>
              <a:t>unaffected</a:t>
            </a:r>
            <a:r>
              <a:rPr lang="es-US" b="0" i="0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BlinkMacSystemFont"/>
              </a:rPr>
              <a:t> </a:t>
            </a:r>
            <a:r>
              <a:rPr lang="es-US" b="0" i="0" dirty="0" err="1">
                <a:solidFill>
                  <a:srgbClr val="212121"/>
                </a:solidFill>
                <a:effectLst/>
                <a:highlight>
                  <a:srgbClr val="FFFFFF"/>
                </a:highlight>
                <a:latin typeface="BlinkMacSystemFont"/>
              </a:rPr>
              <a:t>by</a:t>
            </a:r>
            <a:r>
              <a:rPr lang="es-US" b="0" i="0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BlinkMacSystemFont"/>
              </a:rPr>
              <a:t> shift in position. </a:t>
            </a:r>
            <a:r>
              <a:rPr lang="es-US" b="0" i="0" dirty="0" err="1">
                <a:solidFill>
                  <a:srgbClr val="212121"/>
                </a:solidFill>
                <a:effectLst/>
                <a:highlight>
                  <a:srgbClr val="FFFFFF"/>
                </a:highlight>
                <a:latin typeface="BlinkMacSystemFont"/>
              </a:rPr>
              <a:t>Biol</a:t>
            </a:r>
            <a:r>
              <a:rPr lang="es-US" b="0" i="0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BlinkMacSystemFont"/>
              </a:rPr>
              <a:t> </a:t>
            </a:r>
            <a:r>
              <a:rPr lang="es-US" b="0" i="0" dirty="0" err="1">
                <a:solidFill>
                  <a:srgbClr val="212121"/>
                </a:solidFill>
                <a:effectLst/>
                <a:highlight>
                  <a:srgbClr val="FFFFFF"/>
                </a:highlight>
                <a:latin typeface="BlinkMacSystemFont"/>
              </a:rPr>
              <a:t>Cybern</a:t>
            </a:r>
            <a:r>
              <a:rPr lang="es-US" b="0" i="0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BlinkMacSystemFont"/>
              </a:rPr>
              <a:t>. 1980;36(4):193-202. </a:t>
            </a:r>
            <a:r>
              <a:rPr lang="es-US" b="0" i="0" dirty="0" err="1">
                <a:solidFill>
                  <a:srgbClr val="212121"/>
                </a:solidFill>
                <a:effectLst/>
                <a:highlight>
                  <a:srgbClr val="FFFFFF"/>
                </a:highlight>
                <a:latin typeface="BlinkMacSystemFont"/>
              </a:rPr>
              <a:t>doi</a:t>
            </a:r>
            <a:r>
              <a:rPr lang="es-US" b="0" i="0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BlinkMacSystemFont"/>
              </a:rPr>
              <a:t>: 10.1007/BF00344251. PMID: 7370364.</a:t>
            </a:r>
            <a:endParaRPr lang="es-C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2C2E81-E070-813B-051C-71D62C6946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5999" y="2473033"/>
            <a:ext cx="6830378" cy="5515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6399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F38AB-8DCF-8145-70DF-F20269E83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7961C4-329E-412B-B1FE-051A9BEEE3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4AB202-82D4-DAE8-E99E-F29CE1B079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020" y="999786"/>
            <a:ext cx="8125959" cy="4858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1264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A3EE05-F876-0162-F174-DA7BC51EB4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503262"/>
            <a:ext cx="10515600" cy="1550621"/>
          </a:xfrm>
        </p:spPr>
        <p:txBody>
          <a:bodyPr>
            <a:normAutofit lnSpcReduction="10000"/>
          </a:bodyPr>
          <a:lstStyle/>
          <a:p>
            <a:r>
              <a:rPr lang="es-CL" dirty="0"/>
              <a:t>Y. </a:t>
            </a:r>
            <a:r>
              <a:rPr lang="es-CL" dirty="0" err="1"/>
              <a:t>Lecun</a:t>
            </a:r>
            <a:r>
              <a:rPr lang="es-CL" dirty="0"/>
              <a:t>, L. </a:t>
            </a:r>
            <a:r>
              <a:rPr lang="es-CL" dirty="0" err="1"/>
              <a:t>Bottou</a:t>
            </a:r>
            <a:r>
              <a:rPr lang="es-CL" dirty="0"/>
              <a:t>, Y. </a:t>
            </a:r>
            <a:r>
              <a:rPr lang="es-CL" dirty="0" err="1"/>
              <a:t>Bengio</a:t>
            </a:r>
            <a:r>
              <a:rPr lang="es-CL" dirty="0"/>
              <a:t> and P. </a:t>
            </a:r>
            <a:r>
              <a:rPr lang="es-CL" dirty="0" err="1"/>
              <a:t>Haffner</a:t>
            </a:r>
            <a:r>
              <a:rPr lang="es-CL" dirty="0"/>
              <a:t>, "</a:t>
            </a:r>
            <a:r>
              <a:rPr lang="es-CL" dirty="0" err="1"/>
              <a:t>Gradient-based</a:t>
            </a:r>
            <a:r>
              <a:rPr lang="es-CL" dirty="0"/>
              <a:t> learning </a:t>
            </a:r>
            <a:r>
              <a:rPr lang="es-CL" dirty="0" err="1"/>
              <a:t>applied</a:t>
            </a:r>
            <a:r>
              <a:rPr lang="es-CL" dirty="0"/>
              <a:t> </a:t>
            </a:r>
            <a:r>
              <a:rPr lang="es-CL" dirty="0" err="1"/>
              <a:t>to</a:t>
            </a:r>
            <a:r>
              <a:rPr lang="es-CL" dirty="0"/>
              <a:t> </a:t>
            </a:r>
            <a:r>
              <a:rPr lang="es-CL" dirty="0" err="1"/>
              <a:t>document</a:t>
            </a:r>
            <a:r>
              <a:rPr lang="es-CL" dirty="0"/>
              <a:t> </a:t>
            </a:r>
            <a:r>
              <a:rPr lang="es-CL" dirty="0" err="1"/>
              <a:t>recognition</a:t>
            </a:r>
            <a:r>
              <a:rPr lang="es-CL" dirty="0"/>
              <a:t>," in </a:t>
            </a:r>
            <a:r>
              <a:rPr lang="es-CL" dirty="0" err="1"/>
              <a:t>Proceedings</a:t>
            </a:r>
            <a:r>
              <a:rPr lang="es-CL" dirty="0"/>
              <a:t> </a:t>
            </a:r>
            <a:r>
              <a:rPr lang="es-CL" dirty="0" err="1"/>
              <a:t>of</a:t>
            </a:r>
            <a:r>
              <a:rPr lang="es-CL" dirty="0"/>
              <a:t> </a:t>
            </a:r>
            <a:r>
              <a:rPr lang="es-CL" dirty="0" err="1"/>
              <a:t>the</a:t>
            </a:r>
            <a:r>
              <a:rPr lang="es-CL" dirty="0"/>
              <a:t> IEEE, vol. 86, no. 11, pp. 2278-2324, Nov. 1998, </a:t>
            </a:r>
            <a:r>
              <a:rPr lang="es-CL" dirty="0" err="1"/>
              <a:t>doi</a:t>
            </a:r>
            <a:r>
              <a:rPr lang="es-CL" dirty="0"/>
              <a:t>: 10.1109/5.726791.</a:t>
            </a:r>
          </a:p>
          <a:p>
            <a:pPr marL="0" indent="0">
              <a:buNone/>
            </a:pPr>
            <a:endParaRPr lang="es-CL" dirty="0"/>
          </a:p>
          <a:p>
            <a:endParaRPr lang="es-C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DF5AB9-D088-7013-134B-8F42826E51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4256" y="2168382"/>
            <a:ext cx="9583487" cy="3381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3534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diagram of a graph&#10;&#10;Description automatically generated">
            <a:extLst>
              <a:ext uri="{FF2B5EF4-FFF2-40B4-BE49-F238E27FC236}">
                <a16:creationId xmlns:a16="http://schemas.microsoft.com/office/drawing/2014/main" id="{DF8FDC5B-1A02-CFF5-508D-3A3FFF39E5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4017" y="643466"/>
            <a:ext cx="8603966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5042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4FC19-180D-914C-73B4-EE5990DF6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LeNet5 y Filtros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0D5AD5-A12E-E614-0817-4B3F01FFEB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7995" y="1371313"/>
            <a:ext cx="6516009" cy="4115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7872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5D8A4-3865-DFCB-5A8D-7A3FEF4E3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Filtros de la Primera Capa son menos abstractos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F9FD0F-8029-A241-C95C-11DDA6AE06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52606"/>
            <a:ext cx="9262908" cy="38320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3EFCB68-CA34-BCC5-FE15-0DAEF3ABC8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0802" y="1760182"/>
            <a:ext cx="1419423" cy="4096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5496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</TotalTime>
  <Words>418</Words>
  <Application>Microsoft Office PowerPoint</Application>
  <PresentationFormat>Widescreen</PresentationFormat>
  <Paragraphs>53</Paragraphs>
  <Slides>38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5" baseType="lpstr">
      <vt:lpstr>Aptos</vt:lpstr>
      <vt:lpstr>Aptos Display</vt:lpstr>
      <vt:lpstr>Arial</vt:lpstr>
      <vt:lpstr>BlinkMacSystemFont</vt:lpstr>
      <vt:lpstr>Lato</vt:lpstr>
      <vt:lpstr>system-ui</vt:lpstr>
      <vt:lpstr>Office Theme</vt:lpstr>
      <vt:lpstr>CNN en RecetAI</vt:lpstr>
      <vt:lpstr>Campos Receptivos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LeNet5 y Filtros</vt:lpstr>
      <vt:lpstr>Filtros de la Primera Capa son menos abstractos</vt:lpstr>
      <vt:lpstr>PowerPoint Presentation</vt:lpstr>
      <vt:lpstr>Features Abstractas correspondientes a caras</vt:lpstr>
      <vt:lpstr>Parches Maximamente Activos</vt:lpstr>
      <vt:lpstr>PowerPoint Presentation</vt:lpstr>
      <vt:lpstr>PowerPoint Presentation</vt:lpstr>
      <vt:lpstr>PowerPoint Presentation</vt:lpstr>
      <vt:lpstr>Tamaño en memoria RAM de una red</vt:lpstr>
      <vt:lpstr>PowerPoint Presentation</vt:lpstr>
      <vt:lpstr>Labeling de Datos</vt:lpstr>
      <vt:lpstr>PowerPoint Presentation</vt:lpstr>
      <vt:lpstr>PowerPoint Presentation</vt:lpstr>
      <vt:lpstr>PowerPoint Presentation</vt:lpstr>
      <vt:lpstr>PowerPoint Presentation</vt:lpstr>
      <vt:lpstr>Proceso de Reconocer las Palabras</vt:lpstr>
      <vt:lpstr>PowerPoint Presentation</vt:lpstr>
      <vt:lpstr>PowerPoint Presentation</vt:lpstr>
      <vt:lpstr>La misma estrategia clasifica lineas</vt:lpstr>
      <vt:lpstr>Modelo con menos de 10 datos</vt:lpstr>
      <vt:lpstr>PowerPoint Presentation</vt:lpstr>
      <vt:lpstr>PowerPoint Presentation</vt:lpstr>
      <vt:lpstr>PowerPoint Presentation</vt:lpstr>
      <vt:lpstr>Que se hace distinto?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Base de datos de LASA para avisos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Fabian Trigo</dc:creator>
  <cp:lastModifiedBy>Fabian Trigo</cp:lastModifiedBy>
  <cp:revision>2</cp:revision>
  <dcterms:created xsi:type="dcterms:W3CDTF">2024-07-05T00:02:07Z</dcterms:created>
  <dcterms:modified xsi:type="dcterms:W3CDTF">2024-12-05T18:47:31Z</dcterms:modified>
</cp:coreProperties>
</file>